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8"/>
  </p:notesMasterIdLst>
  <p:sldIdLst>
    <p:sldId id="259" r:id="rId2"/>
    <p:sldId id="257" r:id="rId3"/>
    <p:sldId id="258" r:id="rId4"/>
    <p:sldId id="260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1"/>
    <p:restoredTop sz="88554"/>
  </p:normalViewPr>
  <p:slideViewPr>
    <p:cSldViewPr snapToGrid="0" snapToObjects="1">
      <p:cViewPr varScale="1">
        <p:scale>
          <a:sx n="109" d="100"/>
          <a:sy n="109" d="100"/>
        </p:scale>
        <p:origin x="19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324F0-DBBE-424C-858F-2E04DDD9ED99}" type="datetimeFigureOut">
              <a:rPr lang="en-US" smtClean="0"/>
              <a:t>12/8/18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AAA1FD-BF9D-3741-B719-6ECD10547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50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Panda image: https://</a:t>
            </a:r>
            <a:r>
              <a:rPr lang="en-US" dirty="0" err="1"/>
              <a:t>i.pinimg.com</a:t>
            </a:r>
            <a:r>
              <a:rPr lang="en-US" dirty="0"/>
              <a:t>/originals/93/fa/c0/93fac00692c54e9df0327528967f4741.jpg</a:t>
            </a:r>
          </a:p>
          <a:p>
            <a:endParaRPr lang="en-US" dirty="0"/>
          </a:p>
          <a:p>
            <a:r>
              <a:rPr lang="en-US" dirty="0"/>
              <a:t>Pandas image: https://</a:t>
            </a:r>
            <a:r>
              <a:rPr lang="en-US" dirty="0" err="1"/>
              <a:t>www.gannett-cdn.com</a:t>
            </a:r>
            <a:r>
              <a:rPr lang="en-US" dirty="0"/>
              <a:t>/-mm-/8ec5d09776cb16d4fc0180df562106e57760eb95/c=0-148-4253-2551/local/-/media/2018/04/03/USATODAY/USATODAY/636583772913864667-XXX-PANDAS-PDS-00508-98906967.JPG?width=3200&amp;height=1680&amp;fit=crop</a:t>
            </a:r>
          </a:p>
          <a:p>
            <a:endParaRPr lang="en-US" dirty="0"/>
          </a:p>
          <a:p>
            <a:r>
              <a:rPr lang="en-US" dirty="0"/>
              <a:t>Python Pandas image: https://</a:t>
            </a:r>
            <a:r>
              <a:rPr lang="en-US" dirty="0" err="1"/>
              <a:t>qph.fs.quoracdn.net</a:t>
            </a:r>
            <a:r>
              <a:rPr lang="en-US" dirty="0"/>
              <a:t>/main-qimg-fcc869a98c6ac129eec4c22375f0a80e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AAA1FD-BF9D-3741-B719-6ECD105470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980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Pikachu image: https://</a:t>
            </a:r>
            <a:r>
              <a:rPr lang="en-US" dirty="0" err="1"/>
              <a:t>i.pinimg.com</a:t>
            </a:r>
            <a:r>
              <a:rPr lang="en-US" dirty="0"/>
              <a:t>/736x/76/47/9d/76479dd91dc55c2768ddccfc30a4fbf5--</a:t>
            </a:r>
            <a:r>
              <a:rPr lang="en-US" dirty="0" err="1"/>
              <a:t>pikachu</a:t>
            </a:r>
            <a:r>
              <a:rPr lang="en-US" dirty="0"/>
              <a:t>-</a:t>
            </a:r>
            <a:r>
              <a:rPr lang="en-US" dirty="0" err="1"/>
              <a:t>halloween</a:t>
            </a:r>
            <a:r>
              <a:rPr lang="en-US" dirty="0"/>
              <a:t>-costume-</a:t>
            </a:r>
            <a:r>
              <a:rPr lang="en-US" dirty="0" err="1"/>
              <a:t>diy</a:t>
            </a:r>
            <a:r>
              <a:rPr lang="en-US" dirty="0"/>
              <a:t>-</a:t>
            </a:r>
            <a:r>
              <a:rPr lang="en-US" dirty="0" err="1"/>
              <a:t>halloween-costumes.jpg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AAA1FD-BF9D-3741-B719-6ECD105470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25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9211CE-5E4A-8649-9F8F-F71636B2B344}"/>
              </a:ext>
            </a:extLst>
          </p:cNvPr>
          <p:cNvSpPr/>
          <p:nvPr/>
        </p:nvSpPr>
        <p:spPr>
          <a:xfrm>
            <a:off x="363411" y="931192"/>
            <a:ext cx="2766646" cy="703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587784-2E81-0146-B705-1AABD9900229}"/>
              </a:ext>
            </a:extLst>
          </p:cNvPr>
          <p:cNvSpPr/>
          <p:nvPr/>
        </p:nvSpPr>
        <p:spPr>
          <a:xfrm>
            <a:off x="4287485" y="942911"/>
            <a:ext cx="2766646" cy="703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56091D-2FE4-274E-BC02-9F6B4653714E}"/>
              </a:ext>
            </a:extLst>
          </p:cNvPr>
          <p:cNvSpPr/>
          <p:nvPr/>
        </p:nvSpPr>
        <p:spPr>
          <a:xfrm>
            <a:off x="8768631" y="931192"/>
            <a:ext cx="2766646" cy="703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4">
            <a:extLst>
              <a:ext uri="{FF2B5EF4-FFF2-40B4-BE49-F238E27FC236}">
                <a16:creationId xmlns:a16="http://schemas.microsoft.com/office/drawing/2014/main" id="{8D67E9B9-18BA-B740-8FA3-6969F742D9DA}"/>
              </a:ext>
            </a:extLst>
          </p:cNvPr>
          <p:cNvSpPr txBox="1">
            <a:spLocks/>
          </p:cNvSpPr>
          <p:nvPr/>
        </p:nvSpPr>
        <p:spPr>
          <a:xfrm>
            <a:off x="1055072" y="971433"/>
            <a:ext cx="1383323" cy="62290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Panda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99DE0DFF-15DD-D845-9DAF-90958DBD075C}"/>
              </a:ext>
            </a:extLst>
          </p:cNvPr>
          <p:cNvSpPr txBox="1">
            <a:spLocks/>
          </p:cNvSpPr>
          <p:nvPr/>
        </p:nvSpPr>
        <p:spPr>
          <a:xfrm>
            <a:off x="4908808" y="983152"/>
            <a:ext cx="1524000" cy="62290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Pandas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C79A5F68-C891-DA43-A7EC-96B096175B45}"/>
              </a:ext>
            </a:extLst>
          </p:cNvPr>
          <p:cNvSpPr txBox="1">
            <a:spLocks/>
          </p:cNvSpPr>
          <p:nvPr/>
        </p:nvSpPr>
        <p:spPr>
          <a:xfrm>
            <a:off x="8950338" y="983152"/>
            <a:ext cx="2403231" cy="62290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Also pandas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CC556C-20A7-8541-9274-00FF1CD84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74" y="2634066"/>
            <a:ext cx="2707121" cy="27327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13CD43-101E-6841-A3B1-7EF03525CE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1323" y="3054322"/>
            <a:ext cx="3821263" cy="208307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161445-EB37-6C47-9B73-3F595549BC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8172" y="2915281"/>
            <a:ext cx="3545273" cy="236115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41114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1249C-08F4-0642-B82D-E6533F451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1" cy="4601183"/>
          </a:xfrm>
        </p:spPr>
        <p:txBody>
          <a:bodyPr/>
          <a:lstStyle/>
          <a:p>
            <a:pPr algn="ctr"/>
            <a:r>
              <a:rPr lang="en-US" dirty="0"/>
              <a:t>Topics from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9DE05-A6E7-1546-A7A1-D189ABA9D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8017932" cy="5120640"/>
          </a:xfrm>
        </p:spPr>
        <p:txBody>
          <a:bodyPr/>
          <a:lstStyle/>
          <a:p>
            <a:r>
              <a:rPr lang="en-US" b="1" dirty="0"/>
              <a:t>Monday/Tuesday</a:t>
            </a:r>
          </a:p>
          <a:p>
            <a:pPr lvl="1"/>
            <a:r>
              <a:rPr lang="en-US" dirty="0" err="1"/>
              <a:t>DataFrames</a:t>
            </a:r>
            <a:r>
              <a:rPr lang="en-US" dirty="0"/>
              <a:t> &amp; Series</a:t>
            </a:r>
          </a:p>
          <a:p>
            <a:pPr lvl="1"/>
            <a:r>
              <a:rPr lang="en-US" dirty="0"/>
              <a:t>Reading from &amp; writing to CSV files using pandas</a:t>
            </a:r>
          </a:p>
          <a:p>
            <a:pPr lvl="1"/>
            <a:r>
              <a:rPr lang="en-US" dirty="0"/>
              <a:t>Displaying single/multiple columns of a </a:t>
            </a:r>
            <a:r>
              <a:rPr lang="en-US" dirty="0" err="1"/>
              <a:t>DataFrame</a:t>
            </a:r>
            <a:endParaRPr lang="en-US" dirty="0"/>
          </a:p>
          <a:p>
            <a:pPr lvl="1"/>
            <a:r>
              <a:rPr lang="en-US" dirty="0"/>
              <a:t>Pandas analytical functions (</a:t>
            </a:r>
            <a:r>
              <a:rPr lang="en-US" i="1" dirty="0" err="1"/>
              <a:t>value_counts</a:t>
            </a:r>
            <a:r>
              <a:rPr lang="en-US" i="1" dirty="0"/>
              <a:t>()</a:t>
            </a:r>
            <a:r>
              <a:rPr lang="en-US" dirty="0"/>
              <a:t>, </a:t>
            </a:r>
            <a:r>
              <a:rPr lang="en-US" i="1" dirty="0"/>
              <a:t>describe()</a:t>
            </a:r>
            <a:r>
              <a:rPr lang="en-US" dirty="0"/>
              <a:t>, </a:t>
            </a:r>
            <a:r>
              <a:rPr lang="en-US" i="1" dirty="0"/>
              <a:t>mean()</a:t>
            </a:r>
            <a:r>
              <a:rPr lang="en-US" dirty="0"/>
              <a:t>, etc.)</a:t>
            </a:r>
          </a:p>
          <a:p>
            <a:pPr lvl="1"/>
            <a:r>
              <a:rPr lang="en-US" dirty="0"/>
              <a:t>Reordering &amp; renaming columns</a:t>
            </a:r>
          </a:p>
          <a:p>
            <a:pPr lvl="1"/>
            <a:endParaRPr lang="en-US" dirty="0"/>
          </a:p>
          <a:p>
            <a:pPr marL="234950" lvl="1" indent="-171450"/>
            <a:r>
              <a:rPr lang="en-US" sz="2000" b="1" dirty="0"/>
              <a:t>Wednesday/Thursday</a:t>
            </a:r>
          </a:p>
          <a:p>
            <a:pPr marL="692150" lvl="2" indent="-171450"/>
            <a:r>
              <a:rPr lang="en-US" sz="1800" dirty="0"/>
              <a:t>Selection from </a:t>
            </a:r>
            <a:r>
              <a:rPr lang="en-US" sz="1800" dirty="0" err="1"/>
              <a:t>DataFrame</a:t>
            </a:r>
            <a:r>
              <a:rPr lang="en-US" sz="1800" dirty="0"/>
              <a:t> using row/column indices (</a:t>
            </a:r>
            <a:r>
              <a:rPr lang="en-US" sz="1800" i="1" dirty="0" err="1"/>
              <a:t>loc</a:t>
            </a:r>
            <a:r>
              <a:rPr lang="en-US" sz="1800" i="1" dirty="0"/>
              <a:t>()</a:t>
            </a:r>
            <a:r>
              <a:rPr lang="en-US" sz="1800" dirty="0"/>
              <a:t>, </a:t>
            </a:r>
            <a:r>
              <a:rPr lang="en-US" sz="1800" i="1" dirty="0" err="1"/>
              <a:t>iloc</a:t>
            </a:r>
            <a:r>
              <a:rPr lang="en-US" sz="1800" i="1" dirty="0"/>
              <a:t>()</a:t>
            </a:r>
            <a:r>
              <a:rPr lang="en-US" sz="1800" dirty="0"/>
              <a:t>)</a:t>
            </a:r>
          </a:p>
          <a:p>
            <a:pPr marL="692150" lvl="2" indent="-171450"/>
            <a:r>
              <a:rPr lang="en-US" sz="1800" dirty="0"/>
              <a:t>Cleaning up messy data</a:t>
            </a:r>
          </a:p>
          <a:p>
            <a:pPr marL="692150" lvl="2" indent="-171450"/>
            <a:r>
              <a:rPr lang="en-US" sz="1800" dirty="0"/>
              <a:t>Editing values within a </a:t>
            </a:r>
            <a:r>
              <a:rPr lang="en-US" sz="1800" dirty="0" err="1"/>
              <a:t>DataFrame</a:t>
            </a:r>
            <a:r>
              <a:rPr lang="en-US" sz="1800" dirty="0"/>
              <a:t> for harmonization</a:t>
            </a:r>
          </a:p>
          <a:p>
            <a:pPr marL="692150" lvl="2" indent="-171450"/>
            <a:r>
              <a:rPr lang="en-US" sz="1800" dirty="0"/>
              <a:t>Grouping data by categorical column values</a:t>
            </a:r>
          </a:p>
          <a:p>
            <a:pPr marL="692150" lvl="2" indent="-171450"/>
            <a:r>
              <a:rPr lang="en-US" sz="1800" dirty="0"/>
              <a:t>Sorting a </a:t>
            </a:r>
            <a:r>
              <a:rPr lang="en-US" sz="1800" dirty="0" err="1"/>
              <a:t>DataFrame</a:t>
            </a:r>
            <a:r>
              <a:rPr lang="en-US" sz="1800" dirty="0"/>
              <a:t> by a specified column’s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2BE78F-7E8F-254D-82B9-4B4B4383A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2001" y="5220081"/>
            <a:ext cx="1717630" cy="152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883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1249C-08F4-0642-B82D-E6533F451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Saturday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9DE05-A6E7-1546-A7A1-D189ABA9D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8017932" cy="5120640"/>
          </a:xfrm>
        </p:spPr>
        <p:txBody>
          <a:bodyPr/>
          <a:lstStyle/>
          <a:p>
            <a:r>
              <a:rPr lang="en-US" b="1" dirty="0"/>
              <a:t>Merge/Joins</a:t>
            </a:r>
            <a:r>
              <a:rPr lang="en-US" dirty="0"/>
              <a:t>—</a:t>
            </a:r>
            <a:r>
              <a:rPr lang="en-US" sz="1600" dirty="0"/>
              <a:t>Learn the 4 primary join types and how to execute them </a:t>
            </a:r>
            <a:endParaRPr lang="en-US" dirty="0"/>
          </a:p>
          <a:p>
            <a:r>
              <a:rPr lang="en-US" b="1" dirty="0"/>
              <a:t>Binning</a:t>
            </a:r>
            <a:r>
              <a:rPr lang="en-US" dirty="0"/>
              <a:t>—</a:t>
            </a:r>
            <a:r>
              <a:rPr lang="en-US" sz="1600" dirty="0"/>
              <a:t>Learn to group numeric values into user-defined bins for simplification</a:t>
            </a:r>
            <a:endParaRPr lang="en-US" dirty="0"/>
          </a:p>
          <a:p>
            <a:r>
              <a:rPr lang="en-US" b="1" dirty="0"/>
              <a:t>Mapping/Formatting</a:t>
            </a:r>
            <a:r>
              <a:rPr lang="en-US" dirty="0"/>
              <a:t>—</a:t>
            </a:r>
            <a:r>
              <a:rPr lang="en-US" sz="1600" dirty="0"/>
              <a:t>Edit the styling/formatting of numeric values in a </a:t>
            </a:r>
            <a:r>
              <a:rPr lang="en-US" sz="1600" dirty="0" err="1"/>
              <a:t>DataFrame</a:t>
            </a:r>
            <a:endParaRPr lang="en-US" sz="1600" dirty="0"/>
          </a:p>
          <a:p>
            <a:r>
              <a:rPr lang="en-US" b="1" dirty="0"/>
              <a:t>Bug Fixes</a:t>
            </a:r>
            <a:r>
              <a:rPr lang="en-US" dirty="0"/>
              <a:t>—</a:t>
            </a:r>
            <a:r>
              <a:rPr lang="en-US" sz="1600" dirty="0"/>
              <a:t>Discuss some approaches to addressing bugs in your code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4184605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0664E-D6E7-F242-8E2A-B1A21BBFF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 Fixing Step 1: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Keep calm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86363-9481-9149-AB10-1A64925A4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happens all the time and it is rarely a big deal</a:t>
            </a:r>
          </a:p>
          <a:p>
            <a:r>
              <a:rPr lang="en-US" dirty="0"/>
              <a:t>Most of the time, it is a simple fix as long as we understand what occurred</a:t>
            </a:r>
          </a:p>
        </p:txBody>
      </p:sp>
    </p:spTree>
    <p:extLst>
      <p:ext uri="{BB962C8B-B14F-4D97-AF65-F5344CB8AC3E}">
        <p14:creationId xmlns:p14="http://schemas.microsoft.com/office/powerpoint/2010/main" val="3929144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0664E-D6E7-F242-8E2A-B1A21BBFF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 Fixing Step 2: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Find the bug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86363-9481-9149-AB10-1A64925A4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8006209" cy="5120640"/>
          </a:xfrm>
        </p:spPr>
        <p:txBody>
          <a:bodyPr/>
          <a:lstStyle/>
          <a:p>
            <a:r>
              <a:rPr lang="en-US" dirty="0"/>
              <a:t>Know where to look for the error</a:t>
            </a:r>
          </a:p>
          <a:p>
            <a:pPr lvl="1"/>
            <a:r>
              <a:rPr lang="en-US" dirty="0"/>
              <a:t>In </a:t>
            </a:r>
            <a:r>
              <a:rPr lang="en-US" dirty="0" err="1"/>
              <a:t>Jupyter</a:t>
            </a:r>
            <a:r>
              <a:rPr lang="en-US" dirty="0"/>
              <a:t>, the error should display beneath the erroneous cell</a:t>
            </a:r>
          </a:p>
          <a:p>
            <a:pPr lvl="1"/>
            <a:r>
              <a:rPr lang="en-US" dirty="0"/>
              <a:t>Looking for </a:t>
            </a:r>
            <a:r>
              <a:rPr lang="en-US" i="1" dirty="0" err="1">
                <a:solidFill>
                  <a:srgbClr val="FF0000"/>
                </a:solidFill>
              </a:rPr>
              <a:t>KeyError</a:t>
            </a:r>
            <a:r>
              <a:rPr lang="en-US" i="1" dirty="0">
                <a:solidFill>
                  <a:srgbClr val="FF0000"/>
                </a:solidFill>
              </a:rPr>
              <a:t>:</a:t>
            </a:r>
            <a:r>
              <a:rPr lang="en-US" dirty="0"/>
              <a:t>, </a:t>
            </a:r>
            <a:r>
              <a:rPr lang="en-US" i="1" dirty="0" err="1">
                <a:solidFill>
                  <a:srgbClr val="FF0000"/>
                </a:solidFill>
              </a:rPr>
              <a:t>ValueError</a:t>
            </a:r>
            <a:r>
              <a:rPr lang="en-US" i="1" dirty="0">
                <a:solidFill>
                  <a:srgbClr val="FF0000"/>
                </a:solidFill>
              </a:rPr>
              <a:t>:</a:t>
            </a:r>
            <a:r>
              <a:rPr lang="en-US" dirty="0"/>
              <a:t>, or </a:t>
            </a:r>
            <a:r>
              <a:rPr lang="en-US" i="1" dirty="0" err="1">
                <a:solidFill>
                  <a:srgbClr val="FF0000"/>
                </a:solidFill>
              </a:rPr>
              <a:t>TypeError</a:t>
            </a:r>
            <a:r>
              <a:rPr lang="en-US" i="1" dirty="0">
                <a:solidFill>
                  <a:srgbClr val="FF0000"/>
                </a:solidFill>
              </a:rPr>
              <a:t>: </a:t>
            </a:r>
            <a:r>
              <a:rPr lang="en-US" dirty="0"/>
              <a:t>is often a good place to start</a:t>
            </a:r>
          </a:p>
          <a:p>
            <a:pPr lvl="1"/>
            <a:r>
              <a:rPr lang="en-US" dirty="0"/>
              <a:t>In </a:t>
            </a:r>
            <a:r>
              <a:rPr lang="en-US" dirty="0" err="1"/>
              <a:t>Jupyter</a:t>
            </a:r>
            <a:r>
              <a:rPr lang="en-US" dirty="0"/>
              <a:t>, the more informative information is USUALLY (but not always) close to the very bottom of the red error box.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If the error text does not seem to be informative:</a:t>
            </a:r>
          </a:p>
          <a:p>
            <a:r>
              <a:rPr lang="en-US" sz="1800" dirty="0"/>
              <a:t>Try printing your variables at certain points in your code to check what values they contain</a:t>
            </a:r>
          </a:p>
          <a:p>
            <a:r>
              <a:rPr lang="en-US" sz="1800" dirty="0"/>
              <a:t>Try commenting some of your code out little by little</a:t>
            </a:r>
          </a:p>
          <a:p>
            <a:pPr lvl="1"/>
            <a:r>
              <a:rPr lang="en-US" sz="1600" dirty="0"/>
              <a:t>If you do this, pay attention to what you’re commenting out. You may accidentally comment out something important and create a new misleading error</a:t>
            </a:r>
          </a:p>
        </p:txBody>
      </p:sp>
    </p:spTree>
    <p:extLst>
      <p:ext uri="{BB962C8B-B14F-4D97-AF65-F5344CB8AC3E}">
        <p14:creationId xmlns:p14="http://schemas.microsoft.com/office/powerpoint/2010/main" val="1037738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0664E-D6E7-F242-8E2A-B1A21BBFF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 Fixing Step 3: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Google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86363-9481-9149-AB10-1A64925A4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8006209" cy="5120640"/>
          </a:xfrm>
        </p:spPr>
        <p:txBody>
          <a:bodyPr/>
          <a:lstStyle/>
          <a:p>
            <a:r>
              <a:rPr lang="en-US" dirty="0"/>
              <a:t>Google is a programmer’s best friend</a:t>
            </a:r>
          </a:p>
          <a:p>
            <a:r>
              <a:rPr lang="en-US" dirty="0"/>
              <a:t>Rarely are you ever the first person to encounter the scenario that you’ve created</a:t>
            </a:r>
          </a:p>
          <a:p>
            <a:r>
              <a:rPr lang="en-US" dirty="0"/>
              <a:t>The key is to find the most accurate way to describe the bug. This may take multiple tries and </a:t>
            </a:r>
            <a:r>
              <a:rPr lang="en-US" i="1" dirty="0"/>
              <a:t>sometimes</a:t>
            </a:r>
            <a:r>
              <a:rPr lang="en-US" dirty="0"/>
              <a:t> you may even have to venture into the Google’s dreaded page 2! (*screams of terror*)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021134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205</TotalTime>
  <Words>472</Words>
  <Application>Microsoft Macintosh PowerPoint</Application>
  <PresentationFormat>Widescreen</PresentationFormat>
  <Paragraphs>47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Corbel</vt:lpstr>
      <vt:lpstr>Wingdings 2</vt:lpstr>
      <vt:lpstr>Frame</vt:lpstr>
      <vt:lpstr>PowerPoint Presentation</vt:lpstr>
      <vt:lpstr>Topics from this week</vt:lpstr>
      <vt:lpstr>Saturday Objectives</vt:lpstr>
      <vt:lpstr>Bug Fixing Step 1:  Keep calm</vt:lpstr>
      <vt:lpstr>Bug Fixing Step 2:  Find the bug</vt:lpstr>
      <vt:lpstr>Bug Fixing Step 3:  Google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Caudill</dc:creator>
  <cp:lastModifiedBy>Chris Caudill</cp:lastModifiedBy>
  <cp:revision>11</cp:revision>
  <dcterms:created xsi:type="dcterms:W3CDTF">2018-12-08T04:39:04Z</dcterms:created>
  <dcterms:modified xsi:type="dcterms:W3CDTF">2018-12-08T08:04:18Z</dcterms:modified>
</cp:coreProperties>
</file>

<file path=docProps/thumbnail.jpeg>
</file>